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816" r:id="rId3"/>
  </p:sldMasterIdLst>
  <p:notesMasterIdLst>
    <p:notesMasterId r:id="rId35"/>
  </p:notesMasterIdLst>
  <p:sldIdLst>
    <p:sldId id="256" r:id="rId4"/>
    <p:sldId id="257" r:id="rId5"/>
    <p:sldId id="275" r:id="rId6"/>
    <p:sldId id="262" r:id="rId7"/>
    <p:sldId id="258" r:id="rId8"/>
    <p:sldId id="259" r:id="rId9"/>
    <p:sldId id="273" r:id="rId10"/>
    <p:sldId id="274" r:id="rId11"/>
    <p:sldId id="276" r:id="rId12"/>
    <p:sldId id="277" r:id="rId13"/>
    <p:sldId id="289" r:id="rId14"/>
    <p:sldId id="293" r:id="rId15"/>
    <p:sldId id="292" r:id="rId16"/>
    <p:sldId id="279" r:id="rId17"/>
    <p:sldId id="280" r:id="rId18"/>
    <p:sldId id="281" r:id="rId19"/>
    <p:sldId id="261" r:id="rId20"/>
    <p:sldId id="260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118" autoAdjust="0"/>
  </p:normalViewPr>
  <p:slideViewPr>
    <p:cSldViewPr>
      <p:cViewPr>
        <p:scale>
          <a:sx n="82" d="100"/>
          <a:sy n="82" d="100"/>
        </p:scale>
        <p:origin x="-720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702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E2475-2528-42FB-A9B1-DF5BDDA99237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B3661-FB7D-4D54-A1A5-889AA58220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9702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B3661-FB7D-4D54-A1A5-889AA582208F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0442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B3661-FB7D-4D54-A1A5-889AA582208F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8227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B3661-FB7D-4D54-A1A5-889AA582208F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8496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B3661-FB7D-4D54-A1A5-889AA582208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7950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B3661-FB7D-4D54-A1A5-889AA582208F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431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7" y="5052548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5" y="3132293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7" y="731522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7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41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3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1010488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9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3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3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4" y="6172203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3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4BE9A4-E8A1-4DB1-8225-B94362C6F4A3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62C907-B956-4824-AE27-1F0C0CA8D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3568" y="1012741"/>
            <a:ext cx="7772400" cy="93610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 smtClean="0">
                <a:solidFill>
                  <a:srgbClr val="052E65"/>
                </a:solidFill>
                <a:ea typeface="+mn-ea"/>
                <a:cs typeface="Times New Roman"/>
              </a:rPr>
              <a:t>Муниципальное дошкольное образовательное учреждение детский сад комбинированного вида № 301 Красноармейского района г. Волгограда</a:t>
            </a:r>
            <a:endParaRPr lang="ru-RU" sz="18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539552" y="1916832"/>
            <a:ext cx="8208912" cy="4896544"/>
          </a:xfrm>
          <a:noFill/>
          <a:ln>
            <a:noFill/>
          </a:ln>
        </p:spPr>
        <p:txBody>
          <a:bodyPr>
            <a:noAutofit/>
          </a:bodyPr>
          <a:lstStyle/>
          <a:p>
            <a:pPr>
              <a:buClr>
                <a:srgbClr val="31B6FD"/>
              </a:buClr>
            </a:pPr>
            <a:endParaRPr lang="ru-RU" sz="32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lvl="0" algn="ctr">
              <a:buClr>
                <a:srgbClr val="31B6FD"/>
              </a:buClr>
            </a:pPr>
            <a:r>
              <a:rPr lang="ru-RU" sz="4400" b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О</a:t>
            </a:r>
            <a:r>
              <a:rPr lang="ru-RU" sz="4400" b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храна </a:t>
            </a:r>
            <a:r>
              <a:rPr lang="ru-RU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труда</a:t>
            </a:r>
            <a:endParaRPr lang="ru-RU" sz="4400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lvl="0">
              <a:buClr>
                <a:srgbClr val="31B6FD"/>
              </a:buClr>
            </a:pPr>
            <a:endParaRPr lang="ru-RU" sz="1200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lvl="0">
              <a:buClr>
                <a:srgbClr val="31B6FD"/>
              </a:buClr>
            </a:pPr>
            <a:endParaRPr lang="ru-RU" sz="1200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lvl="0">
              <a:buClr>
                <a:srgbClr val="31B6FD"/>
              </a:buClr>
            </a:pPr>
            <a:endParaRPr lang="ru-RU" sz="1200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lvl="0">
              <a:buClr>
                <a:srgbClr val="31B6FD"/>
              </a:buClr>
            </a:pP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9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6" name="Рисунок 5" descr="post-142790-127248836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5445224"/>
            <a:ext cx="1595876" cy="113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100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6048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  Устав образовательного учреждения (наличие и правильность офор­мления раздела по охране труда).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  Материалы по лицензированию образовательного учреждения (на­личие заключения по охране труда).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  Правила внутреннего трудового распорядка для работников обра­зовательного учреждения (доведение работникам под роспись).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4.  Приказы руководителя образовательного учреждения по личному составу и личные дела работников (правильность их оформления).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5.  Должностные обязанности по охране труда работников образова­тельного учреждения с их личными подписями (доведение под роспись производится ежегодно перед началом учебного года).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6.  Приказ руководителя образовательного учреждения о назначении ответственных лиц за организацию безопасной работы, как по учрежде­нию, так и по его структурным подразделениям (издается ежегодно пе­ред началом учебного года).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7.  Протокол собрания трудового коллектива (профсоюзной организа­ции) по выборам уполномоченного по охране труда и членов в совмест­ную комиссию по охране труда.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8.  Приказ руководителя образовательного учреждения о назначении представителей администрации в совместную комиссию по охране труда.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9.  Протоколы проверки знаний по охране труда работников образо­вательного учреждения (оформляются один раз в три года, вновь при­нятых на работу — в течение месяца).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10.  Технический паспорт на здание образовательного учреждения (если его нет, то необходимо получить в бюро технической инвентаризации).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409228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63367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11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 Паспорт готовности образовательного учреждения к новому учеб­ному году по утвержденной форме (оформляется ежегодно перед нача­лом учебного года).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12.  Акты общего технического осмотра комиссией зданий и сооруже­ний образовательного учреждения (оформляются два раза в год: весной и осенью).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13.  Акты-разрешения на проведение занятий в кабинетах, музыкальном  зале, на спортивной и прогулочных площадках (оформляются ежегодно перед началом учебного года).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14.  Акт приемки пищеблока, прачечной к новому учебному году.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15.  Приказ о назначении ответственных лиц за пожарную безопасность.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16.  Инструкции о мерах пожарной безопасности.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17.  План (схема) и инструкция по эвакуации людей.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18.  Акт гидравлического испытания (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опрессовки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отопительной систе­мы (оформляется ежегодно перед началом отопительного сезона).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19.  Протоколы проверки сопротивления изоляции проводов оформля­ются 1 раз в три года, а заземления оборудования — оформляются еже­годно.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20.  Коллективный договор (наличие раздела по охране труда).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21.  Соглашение по охране труда образовательного учреждения, утверж­денное руководителем этого учреждения (заключается на календарный год).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22.  Акты проверки выполнения соглашения по охране труда (оформля­ются 2 раза в год).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23.  Инструкции по охране труда для всех должностей и по всем видам работ (утверждаются руководителем образовательного учреждения по согласованию с профкомом, пере­сматриваются один раз в пять лет).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24.  Протоколы заседания профко­ма по рассмотрению и согласованию инструкций по охране труда.</a:t>
            </a:r>
            <a:endParaRPr lang="ru-RU" sz="2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6336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25.  Программа вводного инструктажа по охране труда (утверждается руководителем образовательного учреждения при согласовании с  трудового профкомом).</a:t>
            </a:r>
            <a:endParaRPr lang="ru-RU" sz="1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26.  Программа первичного инструктажа по охране труда на рабочем месте (составляется с учетом особенностей работы, утверждается руко­водителем образовательного учреждения при согласовании с профкомом).</a:t>
            </a:r>
            <a:endParaRPr lang="ru-RU" sz="1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27.  Приказ руководителя образовательного учреждения о назначении ответственного за электрохозяйство.</a:t>
            </a:r>
            <a:endParaRPr lang="ru-RU" sz="1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28.  Акты оформления несчастных случаев на производстве по форме Н-1 (хранятся 45 лет).</a:t>
            </a:r>
            <a:endParaRPr lang="ru-RU" sz="1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29.  Сообщения о последствиях несчастного случая на производстве (в вышестоящую организацию, Фонд социального страхования, а при смертельном, групповом или тяжелом несчастном случае дополнитель­но: в соответствующую 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Госинспекцию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труда РФ, прокуратуру, в орган ис­полнительной власти, в территориальное объединение профсоюза).</a:t>
            </a:r>
            <a:endParaRPr lang="ru-RU" sz="1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30.  Заполнение листка здоровья воспитанников.</a:t>
            </a:r>
            <a:endParaRPr lang="ru-RU" sz="1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31.  Акты оформления несчастных случаев с воспитанниками по форме Н-2 (хранятся 45 лет).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63367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32.  Предписания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 акты органов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государственного надзора.</a:t>
            </a:r>
            <a:endParaRPr lang="ru-RU" sz="1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33.  Документация по охране труда должна включать следующие жур­налы (соответствующие инструкции по видам работ) :</a:t>
            </a:r>
            <a:endParaRPr lang="ru-RU" sz="1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 регистрации противопожарного инструктажа вводного и на рабочем месте;</a:t>
            </a:r>
            <a:endParaRPr lang="ru-RU" sz="1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 учета инструкций по охране труда с присвоением порядкового номе­ра, должен охватывать все виды работ и профессии учреждения, ве­дется специалистом по охране труда;</a:t>
            </a:r>
            <a:endParaRPr lang="ru-RU" sz="1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 регистрации проведения вводного инструктажа по охране труда (офор­мляется специалистом по охране труда или руководителем учрежде­ния при приеме на работу, вводный инструктаж должны проходить все поступающие на работу);</a:t>
            </a:r>
            <a:endParaRPr lang="ru-RU" sz="1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 регистрации проведения инструктажа по охране труда на рабочем месте (оформляется руководителем структурного подразделения при приеме на работу всех работников, а в последующем не реже чем 2 раза в год, в первом и втором полугодиях);</a:t>
            </a:r>
            <a:endParaRPr lang="ru-RU" sz="1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 регистрации проверки знаний у персонала с 1-й группой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электробезо­пасности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lang="ru-RU" sz="1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 административно-общественного контроля;</a:t>
            </a:r>
            <a:endParaRPr lang="ru-RU" sz="1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 регистрации несчастных случаев, происшедших с работающими в об­разовательном учреждении (с приложением актов по формам Н-1).</a:t>
            </a:r>
            <a:endParaRPr lang="ru-RU" sz="1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 регистрации несчастных случаев с воспитанниками (с приложением актов по форме Н-2);</a:t>
            </a:r>
            <a:endParaRPr lang="ru-RU" sz="1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 проверки знаний Правил эксплуатации электроустановок потребителей (ИТБ).</a:t>
            </a:r>
            <a:endParaRPr lang="ru-RU" sz="1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Содержание инструкций по охране труда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0034" y="1551847"/>
            <a:ext cx="7715304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Инструкция по охране труда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нормативный акт, устанавливающий требования по охране труда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Инструкции по охране труда могут быть типовые (отраслевые) и для работников предприятий (по должностям, профессиям и видам работ).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Типовая инструкция и инструкция для работников должны содержать следующие разделы: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общие требования безопасности;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требования безопасности перед началом работы;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требования безопасности во время работы;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требования безопасности в аварийных ситуациях;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требования безопасности по окончании работы.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Инструкции работникам могут быть выданы на руки под расписку в журнале учета выдачи инструкций  для изучения при первичном инструктаже, либо вывешены на рабочих местах, либо храниться в ином месте, доступном для работников.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600" b="0" i="0" u="sng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Требования инструкций являются обязательными для работников. Невыполнение этих требований должно рассматриваться как нарушение трудовой дисциплины</a:t>
            </a:r>
            <a:r>
              <a:rPr kumimoji="0" lang="ru-RU" sz="16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sng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1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1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Порядок разработки, утверждения и пересмотра инструкций по охране труда.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kern="0" dirty="0">
              <a:solidFill>
                <a:srgbClr val="C00000"/>
              </a:solidFill>
              <a:latin typeface="Calibri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11560" y="1853448"/>
            <a:ext cx="78895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. Разработка инструкции по охране труда для работника осуществляется с учетом статьи 212 Трудового кодекса Российской Федерации.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Инструкция по охране труда для работника разрабатывается на основе межотраслевой или отраслевой типовой инструкции по охране труда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65" y="2737438"/>
            <a:ext cx="787244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i="1" kern="0" dirty="0">
                <a:solidFill>
                  <a:srgbClr val="7030A0"/>
                </a:solidFill>
              </a:rPr>
              <a:t> </a:t>
            </a:r>
            <a:r>
              <a:rPr lang="ru-RU" i="1" kern="0" dirty="0" smtClean="0">
                <a:solidFill>
                  <a:srgbClr val="7030A0"/>
                </a:solidFill>
              </a:rPr>
              <a:t>    </a:t>
            </a:r>
            <a:r>
              <a:rPr lang="ru-RU" sz="1400" b="1" i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r>
              <a:rPr kumimoji="0" lang="ru-RU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Работодатель обеспечивает разработку и утверждение инструкций по охране труда для работников с учетом  мнения выборного профсоюзного или иного уполномоченного работниками органа.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3406441"/>
            <a:ext cx="777686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4C0284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4. Проверку и пересмотр инструкций по охране труда для работников организует работодатель. Пересмотр инструкций должен производиться не реже одного раза в 5 лет.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1" kern="0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1400" b="1" i="1" kern="0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  5.</a:t>
            </a:r>
            <a:r>
              <a:rPr lang="ru-RU" sz="1400" b="1" i="1" kern="0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Инструкции по охране труда для работников могут досрочно пересматриваться: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а) при пересмотре межотраслевых и отраслевых правил и типовых инструкций по охране труда;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б) при изменении условий труда работников;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в) при внедрении новой техники и технологии;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г) по результатам анализа материалов расследования аварий, несчастных случаев на производстве и профессиональных заболеваний;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д) по требованию представителей органов по труду субъектов Российской Федерации или органов федеральной инспекции труда.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1" kern="0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6.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 Если в течение срока действия инструкции по охране труда для работника условия его труда не изменились, то ее действие продлевается на следующий срок.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095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5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Calibri" pitchFamily="34" charset="0"/>
                <a:cs typeface="Calibri" pitchFamily="34" charset="0"/>
              </a:rPr>
              <a:t>титульный лист инструкции по охране труда работника</a:t>
            </a:r>
          </a:p>
          <a:p>
            <a:r>
              <a:rPr lang="ru-RU" sz="1600" dirty="0" smtClean="0">
                <a:latin typeface="Calibri" pitchFamily="34" charset="0"/>
                <a:cs typeface="Calibri" pitchFamily="34" charset="0"/>
              </a:rPr>
              <a:t> ______________________________________________________________  </a:t>
            </a:r>
          </a:p>
          <a:p>
            <a:pPr algn="ctr"/>
            <a:r>
              <a:rPr lang="ru-RU" sz="1600" dirty="0" smtClean="0">
                <a:latin typeface="Calibri" pitchFamily="34" charset="0"/>
                <a:cs typeface="Calibri" pitchFamily="34" charset="0"/>
              </a:rPr>
              <a:t>(Наименование организации)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9679320"/>
              </p:ext>
            </p:extLst>
          </p:nvPr>
        </p:nvGraphicFramePr>
        <p:xfrm>
          <a:off x="928662" y="1214422"/>
          <a:ext cx="7643866" cy="1950720"/>
        </p:xfrm>
        <a:graphic>
          <a:graphicData uri="http://schemas.openxmlformats.org/drawingml/2006/table">
            <a:tbl>
              <a:tblPr/>
              <a:tblGrid>
                <a:gridCol w="3786214"/>
                <a:gridCol w="3857652"/>
              </a:tblGrid>
              <a:tr h="1714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СОГЛАСОВАНО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___________________________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(наименование должности руководителя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Профсоюзного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либо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иного уполномоченного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Работниками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органа,</a:t>
                      </a:r>
                      <a:endParaRPr lang="ru-RU" sz="1600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подпись, ее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расшифровка,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дата согласования)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УТВЕРЖДАЮ: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__________________________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(наименование должности работодателя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подпись, ее расшифровка, 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дата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утверждения)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71472" y="3140927"/>
            <a:ext cx="7858180" cy="36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                                                 ИНСТРУКЦИЯ  №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                                               по охране труда для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                             _________________________________________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                                     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(наименование профессии либо вида работ)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I</a:t>
            </a:r>
            <a:r>
              <a:rPr kumimoji="0" lang="ru-RU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. Общие требования охраны труда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II</a:t>
            </a:r>
            <a:r>
              <a:rPr kumimoji="0" lang="ru-RU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. Требования охраны труда перед началом работы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III</a:t>
            </a:r>
            <a:r>
              <a:rPr kumimoji="0" lang="ru-RU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. Требования охраны труда во время работы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IV</a:t>
            </a:r>
            <a:r>
              <a:rPr kumimoji="0" lang="ru-RU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. Требования охраны труда в аварийных ситуациях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V</a:t>
            </a:r>
            <a:r>
              <a:rPr kumimoji="0" lang="ru-RU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. Требования охраны труда по окончании работы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Разработчик:</a:t>
            </a:r>
            <a:endParaRPr kumimoji="0" lang="ru-RU" sz="1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Согласовано:</a:t>
            </a:r>
            <a:endParaRPr kumimoji="0" lang="ru-RU" sz="1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14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755576" y="1988840"/>
            <a:ext cx="8147248" cy="3672408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вводный;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первичный на рабочем месте;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повторный;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внеплановый;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целевой.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338669"/>
            <a:ext cx="8075240" cy="93009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Виды инструктажа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15616" y="260648"/>
            <a:ext cx="6912768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2060"/>
                </a:solidFill>
                <a:ea typeface="+mj-ea"/>
                <a:cs typeface="+mj-cs"/>
              </a:rPr>
              <a:t>Виды инструктажа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8415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7" y="188641"/>
            <a:ext cx="8970519" cy="67403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b="1" i="1" kern="0" dirty="0">
              <a:solidFill>
                <a:srgbClr val="FF0000"/>
              </a:solidFill>
              <a:latin typeface="Verdana" pitchFamily="34" charset="0"/>
              <a:ea typeface="Times New Roman" pitchFamily="18" charset="0"/>
              <a:cs typeface="+mj-cs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i="1" kern="0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j-cs"/>
              </a:rPr>
              <a:t> </a:t>
            </a:r>
            <a:r>
              <a:rPr lang="ru-RU" sz="2400" b="1" i="1" kern="0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j-cs"/>
              </a:rPr>
              <a:t> Вводный инструктаж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kern="0" dirty="0">
              <a:solidFill>
                <a:sysClr val="windowText" lastClr="000000"/>
              </a:solidFill>
              <a:latin typeface="Arial" pitchFamily="34" charset="0"/>
              <a:ea typeface="Times New Roman" pitchFamily="18" charset="0"/>
              <a:cs typeface="+mj-cs"/>
            </a:endParaRPr>
          </a:p>
          <a:p>
            <a:pPr marL="180975"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i="1" kern="0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1.1 </a:t>
            </a: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Вводный инструктаж по безопасности труда проводится: </a:t>
            </a:r>
            <a:b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</a:b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    </a:t>
            </a:r>
            <a:r>
              <a:rPr lang="ru-RU" sz="1600" b="1" i="1" u="sng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- со всеми вновь принимаемыми на работу</a:t>
            </a: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, независимо от их   </a:t>
            </a:r>
            <a:endParaRPr lang="ru-RU" sz="1600" b="1" i="1" kern="0" dirty="0" smtClean="0">
              <a:solidFill>
                <a:srgbClr val="7030A0"/>
              </a:solidFill>
              <a:latin typeface="Verdana" pitchFamily="34" charset="0"/>
              <a:ea typeface="Times New Roman" pitchFamily="18" charset="0"/>
              <a:cs typeface="+mj-cs"/>
            </a:endParaRPr>
          </a:p>
          <a:p>
            <a:pPr marL="180975"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 </a:t>
            </a:r>
            <a:r>
              <a:rPr lang="ru-RU" sz="1600" b="1" i="1" kern="0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   образования</a:t>
            </a: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, стажа работы по данной профессии или должности; </a:t>
            </a:r>
            <a:b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</a:b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   - с временными работниками и совместителями; </a:t>
            </a:r>
            <a:b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</a:b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   - со студентами, прибывшими на практику; </a:t>
            </a:r>
            <a:b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</a:b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1</a:t>
            </a:r>
            <a:r>
              <a:rPr lang="ru-RU" sz="1600" b="1" i="1" kern="0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.2 </a:t>
            </a: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Вводный инструктаж работников проводит </a:t>
            </a:r>
            <a:r>
              <a:rPr lang="ru-RU" sz="1600" b="1" i="1" kern="0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заведующий учреждения</a:t>
            </a:r>
            <a:endParaRPr lang="ru-RU" sz="1600" kern="0" dirty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+mj-cs"/>
            </a:endParaRPr>
          </a:p>
          <a:p>
            <a:pPr marL="180975"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i="1" u="sng" kern="0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1.3 </a:t>
            </a:r>
            <a:r>
              <a:rPr lang="ru-RU" sz="1600" b="1" i="1" u="sng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Вводный инструктаж вновь принятых работников проводится по утвержденной </a:t>
            </a:r>
            <a:r>
              <a:rPr lang="ru-RU" sz="1600" b="1" i="1" u="sng" kern="0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заведующим программе </a:t>
            </a:r>
            <a:r>
              <a:rPr lang="ru-RU" sz="1600" b="1" i="1" u="sng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вводного инструктажа</a:t>
            </a:r>
            <a:r>
              <a:rPr lang="ru-RU" sz="1600" i="1" u="sng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. </a:t>
            </a:r>
            <a:endParaRPr lang="ru-RU" sz="1600" i="1" u="sng" kern="0" dirty="0" smtClean="0">
              <a:solidFill>
                <a:srgbClr val="7030A0"/>
              </a:solidFill>
              <a:latin typeface="Verdana" pitchFamily="34" charset="0"/>
              <a:ea typeface="Times New Roman" pitchFamily="18" charset="0"/>
              <a:cs typeface="+mj-cs"/>
            </a:endParaRPr>
          </a:p>
          <a:p>
            <a:pPr marL="180975"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i="1" kern="0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Продолжительность </a:t>
            </a:r>
            <a:r>
              <a:rPr lang="ru-RU" sz="1600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инструктажа устанавливается в соответствии с утвержденной программой.</a:t>
            </a:r>
            <a:endParaRPr lang="ru-RU" sz="1600" kern="0" dirty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+mj-cs"/>
            </a:endParaRPr>
          </a:p>
          <a:p>
            <a:pPr marL="180975"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1</a:t>
            </a:r>
            <a:r>
              <a:rPr lang="ru-RU" sz="1600" b="1" i="1" kern="0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.4  О </a:t>
            </a: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проведении вводного инструктажа делают запись в журнале регистрации вводного инструктажа с обязательной подписью инструктируемого и инструктирующего, а также в документе о приеме на работу (форма Т-1). Наряду с журналом может быть использована личная карточка прохождения обучения</a:t>
            </a:r>
            <a:r>
              <a:rPr lang="ru-RU" sz="1600" b="1" i="1" kern="0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.</a:t>
            </a:r>
          </a:p>
          <a:p>
            <a:pPr marL="180975"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600" b="1" i="1" kern="0" dirty="0">
              <a:solidFill>
                <a:srgbClr val="7030A0"/>
              </a:solidFill>
              <a:latin typeface="Verdana" pitchFamily="34" charset="0"/>
              <a:cs typeface="+mj-cs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i="1" kern="0" dirty="0" smtClean="0">
              <a:solidFill>
                <a:srgbClr val="7030A0"/>
              </a:solidFill>
              <a:latin typeface="Verdana" pitchFamily="34" charset="0"/>
              <a:cs typeface="+mj-cs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i="1" kern="0" dirty="0">
              <a:solidFill>
                <a:srgbClr val="7030A0"/>
              </a:solidFill>
              <a:latin typeface="Verdana" pitchFamily="34" charset="0"/>
              <a:cs typeface="+mj-cs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i="1" kern="0" dirty="0" smtClean="0">
              <a:solidFill>
                <a:srgbClr val="7030A0"/>
              </a:solidFill>
              <a:latin typeface="Verdana" pitchFamily="34" charset="0"/>
              <a:cs typeface="+mj-cs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i="1" kern="0" dirty="0">
              <a:solidFill>
                <a:srgbClr val="7030A0"/>
              </a:solidFill>
              <a:latin typeface="Verdana" pitchFamily="34" charset="0"/>
              <a:cs typeface="+mj-cs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i="1" kern="0" dirty="0" smtClean="0">
              <a:solidFill>
                <a:srgbClr val="7030A0"/>
              </a:solidFill>
              <a:latin typeface="Verdana" pitchFamily="34" charset="0"/>
              <a:cs typeface="+mj-cs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66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88640"/>
            <a:ext cx="8928992" cy="64807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solidFill>
                <a:srgbClr val="FF0000"/>
              </a:solidFill>
              <a:latin typeface="Verdana" pitchFamily="34" charset="0"/>
              <a:ea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 Первичный инструктаж на рабочем месте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  <a:p>
            <a:pPr marL="180975"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2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.1 Первичный инструктаж на рабочем месте </a:t>
            </a:r>
            <a:r>
              <a:rPr lang="ru-RU" sz="1600" b="1" i="1" u="sng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до начала производственной деятельности проводится: 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/>
            </a:r>
            <a:b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- со всеми вновь принятыми работниками; </a:t>
            </a:r>
            <a:b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- с работниками, выполняющими новую для них работу; </a:t>
            </a:r>
            <a:b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- с временными  работниками , командированными, совместителями; </a:t>
            </a:r>
            <a:b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- со студентами, прибывшими на  практику; </a:t>
            </a:r>
            <a:b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2.2 Первичный инструктаж на рабочем месте с педагогическими работниками проводит заведующий или работник на которого возложено приказом проведение первичного инструктажа.</a:t>
            </a:r>
            <a:endParaRPr lang="ru-RU" sz="1600" b="1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</a:endParaRPr>
          </a:p>
          <a:p>
            <a:pPr marL="180975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2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.3 Первичный инструктаж на рабочем месте с обслуживающим персоналом проводит заместитель заведующего по АХР.</a:t>
            </a:r>
            <a:endParaRPr lang="ru-RU" sz="1600" b="1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</a:endParaRPr>
          </a:p>
          <a:p>
            <a:pPr marL="180975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2.4 Противопожарный инструктаж с работниками проводится лицом, ответственным за его проведение </a:t>
            </a:r>
          </a:p>
          <a:p>
            <a:pPr marL="180975" lvl="0" algn="just">
              <a:spcAft>
                <a:spcPts val="0"/>
              </a:spcAft>
              <a:tabLst>
                <a:tab pos="914400" algn="l"/>
              </a:tabLst>
            </a:pP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2.5 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Работники </a:t>
            </a: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допускаются к самостоятельной работе после стажировки, проверки теоретических знаний и приобретенных навыков безопасных способов работы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180975" lvl="0" algn="just">
              <a:spcAft>
                <a:spcPts val="0"/>
              </a:spcAft>
              <a:tabLst>
                <a:tab pos="914400" algn="l"/>
              </a:tabLst>
            </a:pP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2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.6 Первичный </a:t>
            </a: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инструктаж па рабочем месте и противопожарный инструктаж с работниками регистрируются в журналах установленной формы с обязательной подписью 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инструктируемого</a:t>
            </a:r>
          </a:p>
          <a:p>
            <a:pPr marL="180975" lvl="0" algn="just">
              <a:spcAft>
                <a:spcPts val="0"/>
              </a:spcAft>
              <a:tabLst>
                <a:tab pos="914400" algn="l"/>
              </a:tabLst>
            </a:pP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</a:t>
            </a: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и инструктирующего</a:t>
            </a:r>
            <a:endParaRPr lang="ru-RU" sz="1600" b="1" i="1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80975"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solidFill>
                <a:srgbClr val="9900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7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j040179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4293096"/>
            <a:ext cx="1324744" cy="191683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87624" y="764704"/>
            <a:ext cx="6912768" cy="3906454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Охрана труда </a:t>
            </a:r>
          </a:p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 это система сохранения жизни и здоровья 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работников</a:t>
            </a:r>
          </a:p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 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в процессе трудовой деятельности, </a:t>
            </a:r>
            <a:endParaRPr lang="ru-RU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включающая 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в себя правовые,</a:t>
            </a:r>
          </a:p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 социально-экономические, организационно-технические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,</a:t>
            </a:r>
          </a:p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 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санитарно-гигиенические, лечебно-профилактические, </a:t>
            </a:r>
            <a:endParaRPr lang="ru-RU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реабилитационные 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и иные мероприятия</a:t>
            </a:r>
          </a:p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 (ст. 209 «Основные понятия» ТК РФ).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Рисунок 7" descr="j028355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158" y="404664"/>
            <a:ext cx="1515958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5983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marL="180975" lvl="0" algn="l" fontAlgn="base">
              <a:spcAft>
                <a:spcPct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>    </a:t>
            </a:r>
            <a:r>
              <a:rPr lang="ru-RU" sz="27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>Повторный </a:t>
            </a:r>
            <a:r>
              <a:rPr lang="ru-RU" sz="27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>инструктаж на рабочем </a:t>
            </a:r>
            <a:r>
              <a:rPr lang="ru-RU" sz="27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>месте</a:t>
            </a:r>
            <a:r>
              <a:rPr lang="ru-RU" sz="24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/>
            </a:r>
            <a:br>
              <a:rPr lang="ru-RU" sz="24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</a:br>
            <a:r>
              <a:rPr lang="ru-RU" sz="18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n-cs"/>
              </a:rPr>
              <a:t>3.1 Повторный инструктаж на рабочем месте с работниками проводится по программам первичного инструктажа на рабочем месте, по должностным обязанностям по охране труда,</a:t>
            </a:r>
            <a:br>
              <a:rPr lang="ru-RU" sz="18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n-cs"/>
              </a:rPr>
            </a:br>
            <a:r>
              <a:rPr lang="ru-RU" sz="18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n-cs"/>
              </a:rPr>
              <a:t> инструкциям по охране труда на рабочем месте, инструкции о мерах пожарной безопасности.</a:t>
            </a:r>
            <a:r>
              <a:rPr lang="ru-RU" sz="1800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+mn-cs"/>
              </a:rPr>
              <a:t/>
            </a:r>
            <a:br>
              <a:rPr lang="ru-RU" sz="1800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+mn-cs"/>
              </a:rPr>
            </a:br>
            <a:r>
              <a:rPr lang="ru-RU" sz="18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n-cs"/>
              </a:rPr>
              <a:t>3.2 Для педагогических работников и обслуживающего персонала повторный инструктаж на рабочем месте  проводится </a:t>
            </a:r>
            <a:r>
              <a:rPr lang="ru-RU" sz="1800" b="1" i="1" u="sng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n-cs"/>
              </a:rPr>
              <a:t>один раз в год </a:t>
            </a:r>
            <a:r>
              <a:rPr lang="ru-RU" sz="18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n-cs"/>
              </a:rPr>
              <a:t>не позднее месяца с начала учебного года.</a:t>
            </a:r>
            <a:r>
              <a:rPr lang="ru-RU" sz="1800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+mn-cs"/>
              </a:rPr>
              <a:t/>
            </a:r>
            <a:br>
              <a:rPr lang="ru-RU" sz="1800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+mn-cs"/>
              </a:rPr>
            </a:br>
            <a:r>
              <a:rPr lang="ru-RU" sz="18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n-cs"/>
              </a:rPr>
              <a:t>3.3  </a:t>
            </a:r>
            <a:r>
              <a:rPr lang="ru-RU" sz="1800" b="1" i="1" dirty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800" b="1" i="1" dirty="0">
                <a:solidFill>
                  <a:srgbClr val="7030A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Повторный инструктаж на рабочем месте регистрируется в тех же журналах, что и первичный инструктаж</a:t>
            </a:r>
            <a:r>
              <a:rPr lang="ru-RU" sz="1800" dirty="0">
                <a:solidFill>
                  <a:srgbClr val="7030A0"/>
                </a:solidFill>
                <a:latin typeface="Arial" pitchFamily="34" charset="0"/>
                <a:ea typeface="+mn-ea"/>
                <a:cs typeface="+mn-cs"/>
              </a:rPr>
              <a:t> </a:t>
            </a:r>
            <a:br>
              <a:rPr lang="ru-RU" sz="1800" dirty="0">
                <a:solidFill>
                  <a:srgbClr val="7030A0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ru-RU" sz="24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/>
            </a:r>
            <a:br>
              <a:rPr lang="ru-RU" sz="24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</a:br>
            <a:r>
              <a:rPr lang="ru-RU" sz="24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/>
            </a:r>
            <a:br>
              <a:rPr lang="ru-RU" sz="24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</a:br>
            <a:r>
              <a:rPr lang="ru-RU" sz="18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/>
            </a:r>
            <a:br>
              <a:rPr lang="ru-RU" sz="18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</a:br>
            <a:r>
              <a:rPr lang="ru-RU" sz="1600" dirty="0" smtClean="0">
                <a:solidFill>
                  <a:srgbClr val="7030A0"/>
                </a:solidFill>
                <a:latin typeface="Arial" pitchFamily="34" charset="0"/>
                <a:ea typeface="+mn-ea"/>
                <a:cs typeface="+mn-cs"/>
              </a:rPr>
              <a:t/>
            </a:r>
            <a:br>
              <a:rPr lang="ru-RU" sz="1600" dirty="0" smtClean="0">
                <a:solidFill>
                  <a:srgbClr val="7030A0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ru-RU" sz="1600" dirty="0">
                <a:solidFill>
                  <a:srgbClr val="7030A0"/>
                </a:solidFill>
                <a:latin typeface="Arial" pitchFamily="34" charset="0"/>
                <a:ea typeface="+mn-ea"/>
                <a:cs typeface="+mn-cs"/>
              </a:rPr>
              <a:t/>
            </a:r>
            <a:br>
              <a:rPr lang="ru-RU" sz="1600" dirty="0">
                <a:solidFill>
                  <a:srgbClr val="7030A0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ru-RU" sz="1800" dirty="0" smtClean="0">
                <a:solidFill>
                  <a:srgbClr val="7030A0"/>
                </a:solidFill>
                <a:latin typeface="Arial" pitchFamily="34" charset="0"/>
                <a:ea typeface="+mn-ea"/>
                <a:cs typeface="+mn-cs"/>
              </a:rPr>
              <a:t/>
            </a:r>
            <a:br>
              <a:rPr lang="ru-RU" sz="1800" dirty="0" smtClean="0">
                <a:solidFill>
                  <a:srgbClr val="7030A0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ru-RU" sz="1600" dirty="0">
                <a:solidFill>
                  <a:srgbClr val="7030A0"/>
                </a:solidFill>
                <a:latin typeface="Arial" pitchFamily="34" charset="0"/>
                <a:ea typeface="+mn-ea"/>
                <a:cs typeface="+mn-cs"/>
              </a:rPr>
              <a:t/>
            </a:r>
            <a:br>
              <a:rPr lang="ru-RU" sz="1600" dirty="0">
                <a:solidFill>
                  <a:srgbClr val="7030A0"/>
                </a:solidFill>
                <a:latin typeface="Arial" pitchFamily="34" charset="0"/>
                <a:ea typeface="+mn-ea"/>
                <a:cs typeface="+mn-cs"/>
              </a:rPr>
            </a:br>
            <a:endParaRPr lang="ru-RU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046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50"/>
            <a:ext cx="8784976" cy="63709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                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Внеплановый инструктаж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4.1  </a:t>
            </a: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Внеплановый инструктаж проводится: </a:t>
            </a:r>
            <a:b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 - при введении в действие новых или переработанных стандартов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   правил</a:t>
            </a: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, инструкций по охране труда, а также изменений к ним; </a:t>
            </a:r>
            <a:b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 - в связи с изменившимися условиями труда; </a:t>
            </a:r>
            <a:b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 - при </a:t>
            </a:r>
            <a:r>
              <a:rPr lang="ru-RU" sz="1600" b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нарушении</a:t>
            </a: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работающими и учащимися требований 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  безопасности </a:t>
            </a: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труда, которые могут привести или привели к травме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  аварии</a:t>
            </a: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, взрыву или пожару, отравлению; </a:t>
            </a:r>
            <a:b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 - по требованию органов надзора; </a:t>
            </a:r>
            <a:b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 - при перерывах в работе более чем на 60 календарных дней</a:t>
            </a:r>
            <a:r>
              <a:rPr lang="ru-RU" sz="1600" b="1" i="1" dirty="0" smtClean="0">
                <a:solidFill>
                  <a:prstClr val="black"/>
                </a:solidFill>
                <a:latin typeface="Verdana" pitchFamily="34" charset="0"/>
                <a:ea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solidFill>
                <a:prstClr val="black"/>
              </a:solidFill>
              <a:latin typeface="Verdana" pitchFamily="34" charset="0"/>
            </a:endParaRPr>
          </a:p>
          <a:p>
            <a:pPr marL="180975"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4.2 </a:t>
            </a: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Внеплановый инструктаж регистрируется в журналах инструктажа на рабочем месте с обязательной подписью инструктируемого и инструктирующего и указанием причины проведения внепланового инструктажа</a:t>
            </a:r>
            <a:r>
              <a:rPr lang="ru-RU" sz="1600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.</a:t>
            </a:r>
            <a:endParaRPr lang="ru-RU" sz="1600" b="1" i="1" dirty="0">
              <a:solidFill>
                <a:prstClr val="black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solidFill>
                <a:prstClr val="black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>
              <a:solidFill>
                <a:prstClr val="black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solidFill>
                <a:prstClr val="black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>
              <a:solidFill>
                <a:prstClr val="black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solidFill>
                <a:prstClr val="black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solidFill>
                <a:prstClr val="black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89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9"/>
            <a:ext cx="8712968" cy="62478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>
              <a:solidFill>
                <a:srgbClr val="FF0000"/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solidFill>
                <a:srgbClr val="FF0000"/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Целевой инструктаж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>
              <a:solidFill>
                <a:prstClr val="black"/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5.1 </a:t>
            </a: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Целевой инструктаж проводится с работниками и учащимися перед выполнением ими разовых поручений, не связанных с их служебными обязанностями или учебными программами,</a:t>
            </a:r>
            <a:r>
              <a:rPr lang="ru-RU" sz="1600" b="1" dirty="0">
                <a:solidFill>
                  <a:srgbClr val="7030A0"/>
                </a:solidFill>
                <a:latin typeface="Verdana" pitchFamily="34" charset="0"/>
              </a:rPr>
              <a:t> при проведении внеклассных, внешкольных мероприятий, при выходе на каникулы</a:t>
            </a:r>
            <a:r>
              <a:rPr lang="ru-RU" sz="1600" b="1" dirty="0" smtClean="0">
                <a:solidFill>
                  <a:srgbClr val="7030A0"/>
                </a:solidFill>
                <a:latin typeface="Verdana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rgbClr val="7030A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0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9"/>
            <a:ext cx="8712968" cy="62786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800000"/>
                </a:solidFill>
                <a:latin typeface="Verdana" pitchFamily="34" charset="0"/>
                <a:ea typeface="Times New Roman" pitchFamily="18" charset="0"/>
              </a:rPr>
              <a:t> </a:t>
            </a:r>
            <a:endParaRPr lang="ru-RU" b="1" i="1" dirty="0">
              <a:solidFill>
                <a:srgbClr val="800000"/>
              </a:solidFill>
              <a:latin typeface="Verdana" pitchFamily="34" charset="0"/>
              <a:ea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Общие требования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i="1" dirty="0">
              <a:solidFill>
                <a:srgbClr val="800000"/>
              </a:solidFill>
              <a:latin typeface="Verdana" pitchFamily="34" charset="0"/>
              <a:ea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               Все </a:t>
            </a:r>
            <a: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журналы регистрации инструктажей: </a:t>
            </a:r>
          </a:p>
          <a:p>
            <a:pPr marL="180975"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/>
            </a:r>
            <a:b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    - вводного по охране труда с работниками; </a:t>
            </a:r>
            <a:b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    - по охране труда на рабочем месте с педагогическими </a:t>
            </a:r>
            <a:r>
              <a:rPr lang="ru-RU" b="1" i="1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  работниками </a:t>
            </a:r>
            <a: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и специалистами; </a:t>
            </a:r>
            <a:b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     - по охране труда на рабочем месте с обслуживающим персоналом; </a:t>
            </a:r>
            <a:b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- </a:t>
            </a:r>
            <a:r>
              <a:rPr lang="ru-RU" b="1" i="1" u="sng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должны быть пронумерованы, прошнурованы, скреплены печатью с указанием количества листов и с подписью </a:t>
            </a:r>
            <a:r>
              <a:rPr lang="ru-RU" b="1" i="1" u="sng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заведующего учреждения.</a:t>
            </a:r>
          </a:p>
          <a:p>
            <a:pPr marL="180975" lvl="0" fontAlgn="base">
              <a:spcBef>
                <a:spcPct val="0"/>
              </a:spcBef>
              <a:spcAft>
                <a:spcPct val="0"/>
              </a:spcAft>
            </a:pPr>
            <a:endParaRPr lang="ru-RU" b="1" i="1" u="sng" dirty="0">
              <a:solidFill>
                <a:srgbClr val="C00000"/>
              </a:solidFill>
              <a:latin typeface="Verdana" pitchFamily="34" charset="0"/>
            </a:endParaRPr>
          </a:p>
          <a:p>
            <a:pPr marL="180975" lvl="0" indent="-180975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   Все </a:t>
            </a:r>
            <a: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инструкции по охране труда в образовательном </a:t>
            </a:r>
            <a:r>
              <a:rPr lang="ru-RU" b="1" i="1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     учреждении </a:t>
            </a:r>
            <a: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регистрируются в журнале учета инструкций по охране труда и выдаются работникам учреждения с регистрацией в журнале учета выдачи инструкций по охране труда</a:t>
            </a:r>
            <a:endParaRPr lang="ru-RU" dirty="0">
              <a:solidFill>
                <a:srgbClr val="C00000"/>
              </a:solidFill>
              <a:latin typeface="Arial" pitchFamily="34" charset="0"/>
            </a:endParaRPr>
          </a:p>
          <a:p>
            <a:pPr marL="180975" lvl="0" fontAlgn="base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solidFill>
                <a:srgbClr val="C00000"/>
              </a:solidFill>
              <a:latin typeface="Verdana" pitchFamily="34" charset="0"/>
            </a:endParaRPr>
          </a:p>
          <a:p>
            <a:pPr marL="180975" lvl="0" fontAlgn="base">
              <a:spcBef>
                <a:spcPct val="0"/>
              </a:spcBef>
              <a:spcAft>
                <a:spcPct val="0"/>
              </a:spcAft>
            </a:pPr>
            <a:endParaRPr lang="ru-RU" b="1" i="1" dirty="0">
              <a:solidFill>
                <a:srgbClr val="C00000"/>
              </a:solidFill>
              <a:latin typeface="Verdana" pitchFamily="34" charset="0"/>
            </a:endParaRPr>
          </a:p>
          <a:p>
            <a:pPr marL="180975" lvl="0" fontAlgn="base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solidFill>
                <a:srgbClr val="C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32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50"/>
            <a:ext cx="8712968" cy="63709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/>
              </a:rPr>
              <a:t>ПЕРЕЧЕНЬ</a:t>
            </a:r>
            <a:endParaRPr lang="ru-RU" sz="2000" b="1" dirty="0">
              <a:latin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ВОПРОСОВ ВВОДНОГО ИНСТРУКТАЖА ПО ОХРАНЕ ТРУДА ДЛЯ РАБОТНИКОВ  ОБРАЗОВАТЕЛЬНОГО УЧРЕЖДЕНИЯ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Общие сведения об учреждении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  (</a:t>
            </a:r>
            <a:r>
              <a:rPr lang="ru-RU" sz="1600" i="1" dirty="0">
                <a:latin typeface="Times New Roman"/>
                <a:ea typeface="Times New Roman"/>
              </a:rPr>
              <a:t>Устав ДОУ, Правила внутреннего трудового распорядка для сотрудников</a:t>
            </a:r>
            <a:r>
              <a:rPr lang="ru-RU" sz="1600" dirty="0">
                <a:latin typeface="Times New Roman"/>
                <a:ea typeface="Times New Roman"/>
              </a:rPr>
              <a:t>).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2.   Должностные </a:t>
            </a:r>
            <a:r>
              <a:rPr lang="ru-RU" sz="1600" dirty="0">
                <a:latin typeface="Times New Roman"/>
                <a:ea typeface="Times New Roman"/>
              </a:rPr>
              <a:t>обязанности работников ДОУ по  ОТ.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3.   Основные </a:t>
            </a:r>
            <a:r>
              <a:rPr lang="ru-RU" sz="1600" dirty="0">
                <a:latin typeface="Times New Roman"/>
                <a:ea typeface="Times New Roman"/>
              </a:rPr>
              <a:t>положения законодательства об охране труда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 (</a:t>
            </a:r>
            <a:r>
              <a:rPr lang="ru-RU" sz="1600" i="1" dirty="0">
                <a:latin typeface="Times New Roman"/>
                <a:ea typeface="Times New Roman"/>
              </a:rPr>
              <a:t>КЗоТ РФ, Правила возмещения работодателями вреда, причиненного работникам увечьем</a:t>
            </a:r>
            <a:r>
              <a:rPr lang="ru-RU" sz="1600" i="1" dirty="0" smtClean="0">
                <a:latin typeface="Times New Roman"/>
                <a:ea typeface="Times New Roman"/>
              </a:rPr>
              <a:t>,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i="1" dirty="0" smtClean="0">
                <a:latin typeface="Times New Roman"/>
                <a:ea typeface="Times New Roman"/>
              </a:rPr>
              <a:t>       профессиональным </a:t>
            </a:r>
            <a:r>
              <a:rPr lang="ru-RU" sz="1600" i="1" dirty="0">
                <a:latin typeface="Times New Roman"/>
                <a:ea typeface="Times New Roman"/>
              </a:rPr>
              <a:t>заболеванием либо иным повреждением здоровья, связанными </a:t>
            </a:r>
            <a:r>
              <a:rPr lang="ru-RU" sz="1600" i="1" dirty="0" smtClean="0">
                <a:latin typeface="Times New Roman"/>
                <a:ea typeface="Times New Roman"/>
              </a:rPr>
              <a:t>с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i="1" dirty="0">
                <a:latin typeface="Times New Roman"/>
                <a:ea typeface="Times New Roman"/>
              </a:rPr>
              <a:t> </a:t>
            </a:r>
            <a:r>
              <a:rPr lang="ru-RU" sz="1600" i="1" dirty="0" smtClean="0">
                <a:latin typeface="Times New Roman"/>
                <a:ea typeface="Times New Roman"/>
              </a:rPr>
              <a:t>      </a:t>
            </a:r>
            <a:r>
              <a:rPr lang="ru-RU" sz="1600" i="1" dirty="0">
                <a:latin typeface="Times New Roman"/>
                <a:ea typeface="Times New Roman"/>
              </a:rPr>
              <a:t>исполнением ими трудовых обязанностей</a:t>
            </a:r>
            <a:r>
              <a:rPr lang="ru-RU" sz="1600" dirty="0">
                <a:latin typeface="Times New Roman"/>
                <a:ea typeface="Times New Roman"/>
              </a:rPr>
              <a:t>).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4. Организация </a:t>
            </a:r>
            <a:r>
              <a:rPr lang="ru-RU" sz="1600" dirty="0">
                <a:latin typeface="Times New Roman"/>
                <a:ea typeface="Times New Roman"/>
              </a:rPr>
              <a:t>работы по охране труда в ДОУ. Нормативные документы по ОТ для </a:t>
            </a:r>
            <a:r>
              <a:rPr lang="ru-RU" sz="1600" dirty="0" smtClean="0">
                <a:latin typeface="Times New Roman"/>
                <a:ea typeface="Times New Roman"/>
              </a:rPr>
              <a:t>ОУ</a:t>
            </a:r>
          </a:p>
          <a:p>
            <a:pPr marL="180975" lvl="0" indent="-1809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(</a:t>
            </a:r>
            <a:r>
              <a:rPr lang="ru-RU" sz="1600" i="1" dirty="0" smtClean="0">
                <a:latin typeface="Times New Roman"/>
                <a:ea typeface="Times New Roman"/>
              </a:rPr>
              <a:t>Отраслевой </a:t>
            </a:r>
            <a:r>
              <a:rPr lang="ru-RU" sz="1600" i="1" dirty="0">
                <a:latin typeface="Times New Roman"/>
                <a:ea typeface="Times New Roman"/>
              </a:rPr>
              <a:t>стандарт «Управление охраной труда и обеспечением безопасности образовательного процесса в системе Минобразования России. Основные положения. ОСТ-01-2001г.», утвержденный приказом Минобразования РФ от 14.08.2001г. №2953; Положение о расследовании и учете несчастных случаев  на производстве, утвержденное постановлением Правительства РФ 11.03.99г. №279; Положение о расследовании и учете несчастных случаев с учащейся молодежью и воспитанниками в системе </a:t>
            </a:r>
            <a:r>
              <a:rPr lang="ru-RU" sz="1600" i="1" dirty="0" err="1">
                <a:latin typeface="Times New Roman"/>
                <a:ea typeface="Times New Roman"/>
              </a:rPr>
              <a:t>Гособразования</a:t>
            </a:r>
            <a:r>
              <a:rPr lang="ru-RU" sz="1600" i="1" dirty="0">
                <a:latin typeface="Times New Roman"/>
                <a:ea typeface="Times New Roman"/>
              </a:rPr>
              <a:t> СССР, утвержденное приказом Государственного комитета СССР по народному образованию от 01.10.90г. №639</a:t>
            </a:r>
            <a:r>
              <a:rPr lang="ru-RU" sz="1600" dirty="0">
                <a:latin typeface="Times New Roman"/>
                <a:ea typeface="Times New Roman"/>
              </a:rPr>
              <a:t>).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5. Ведомственный</a:t>
            </a:r>
            <a:r>
              <a:rPr lang="ru-RU" sz="1600" dirty="0">
                <a:latin typeface="Times New Roman"/>
                <a:ea typeface="Times New Roman"/>
              </a:rPr>
              <a:t>, государственный надзор и общественный контроль за состоянием охраны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</a:t>
            </a:r>
            <a:r>
              <a:rPr lang="ru-RU" sz="1600" dirty="0">
                <a:latin typeface="Times New Roman"/>
                <a:ea typeface="Times New Roman"/>
              </a:rPr>
              <a:t>труда (</a:t>
            </a:r>
            <a:r>
              <a:rPr lang="ru-RU" sz="1600" i="1" dirty="0">
                <a:latin typeface="Times New Roman"/>
                <a:ea typeface="Times New Roman"/>
              </a:rPr>
              <a:t>ТК РФ, Положение об административно – общественном контроле</a:t>
            </a:r>
            <a:r>
              <a:rPr lang="ru-RU" sz="1600" dirty="0">
                <a:latin typeface="Times New Roman"/>
                <a:ea typeface="Times New Roman"/>
              </a:rPr>
              <a:t>).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6. Трудовой </a:t>
            </a:r>
            <a:r>
              <a:rPr lang="ru-RU" sz="1600" dirty="0">
                <a:latin typeface="Times New Roman"/>
                <a:ea typeface="Times New Roman"/>
              </a:rPr>
              <a:t>договор, рабочее время и время </a:t>
            </a:r>
            <a:r>
              <a:rPr lang="ru-RU" sz="1600" dirty="0" smtClean="0">
                <a:latin typeface="Times New Roman"/>
                <a:ea typeface="Times New Roman"/>
              </a:rPr>
              <a:t>отдыха . Льготы </a:t>
            </a:r>
            <a:r>
              <a:rPr lang="ru-RU" sz="1600" dirty="0">
                <a:latin typeface="Times New Roman"/>
                <a:ea typeface="Times New Roman"/>
              </a:rPr>
              <a:t>и </a:t>
            </a:r>
            <a:r>
              <a:rPr lang="ru-RU" sz="1600" dirty="0" smtClean="0">
                <a:latin typeface="Times New Roman"/>
                <a:ea typeface="Times New Roman"/>
              </a:rPr>
              <a:t>компенсации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 </a:t>
            </a:r>
            <a:r>
              <a:rPr lang="ru-RU" sz="1600" dirty="0">
                <a:latin typeface="Times New Roman"/>
                <a:ea typeface="Times New Roman"/>
              </a:rPr>
              <a:t>(</a:t>
            </a:r>
            <a:r>
              <a:rPr lang="ru-RU" sz="1600" i="1" dirty="0">
                <a:latin typeface="Times New Roman"/>
                <a:ea typeface="Times New Roman"/>
              </a:rPr>
              <a:t>ТК; Правила внутреннего трудового распорядка</a:t>
            </a:r>
            <a:r>
              <a:rPr lang="ru-RU" sz="1600" dirty="0" smtClean="0">
                <a:latin typeface="Times New Roman"/>
                <a:ea typeface="Times New Roman"/>
              </a:rPr>
              <a:t>).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endParaRPr lang="ru-RU" sz="16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 </a:t>
            </a:r>
            <a:endParaRPr lang="ru-RU" sz="16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46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1"/>
            <a:ext cx="8784976" cy="64940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80975" lvl="0" indent="-1809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7.  Основные </a:t>
            </a:r>
            <a:r>
              <a:rPr lang="ru-RU" sz="1600" dirty="0">
                <a:latin typeface="Times New Roman"/>
                <a:ea typeface="Times New Roman"/>
              </a:rPr>
              <a:t>вредные и опасные производственные факторы. Методы и средства предупреждения </a:t>
            </a:r>
            <a:r>
              <a:rPr lang="ru-RU" sz="1600" dirty="0" smtClean="0">
                <a:latin typeface="Times New Roman"/>
                <a:ea typeface="Times New Roman"/>
              </a:rPr>
              <a:t> несчастных </a:t>
            </a:r>
            <a:r>
              <a:rPr lang="ru-RU" sz="1600" dirty="0">
                <a:latin typeface="Times New Roman"/>
                <a:ea typeface="Times New Roman"/>
              </a:rPr>
              <a:t>случаев. Средства индивидуальной защиты, порядок и норма выдачи средств индивидуальной защиты, сроки носки (</a:t>
            </a:r>
            <a:r>
              <a:rPr lang="ru-RU" sz="1600" i="1" dirty="0">
                <a:latin typeface="Times New Roman"/>
                <a:ea typeface="Times New Roman"/>
              </a:rPr>
              <a:t>Конспект вводного инструктажа</a:t>
            </a:r>
            <a:r>
              <a:rPr lang="ru-RU" sz="1600" i="1" dirty="0" smtClean="0">
                <a:latin typeface="Times New Roman"/>
                <a:ea typeface="Times New Roman"/>
              </a:rPr>
              <a:t>,</a:t>
            </a:r>
          </a:p>
          <a:p>
            <a:pPr marL="180975" lvl="0" indent="-1809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i="1" dirty="0">
                <a:latin typeface="Times New Roman"/>
                <a:ea typeface="Times New Roman"/>
              </a:rPr>
              <a:t> </a:t>
            </a:r>
            <a:r>
              <a:rPr lang="ru-RU" sz="1600" i="1" dirty="0" smtClean="0">
                <a:latin typeface="Times New Roman"/>
                <a:ea typeface="Times New Roman"/>
              </a:rPr>
              <a:t>  </a:t>
            </a:r>
            <a:r>
              <a:rPr lang="ru-RU" sz="1600" i="1" dirty="0">
                <a:latin typeface="Times New Roman"/>
                <a:ea typeface="Times New Roman"/>
              </a:rPr>
              <a:t>ТИПОВЫЕ ОТРАСЛЕВЫЕ НОРМЫ бесплатной выдачи специальной одежды, специальной обуви и других средств индивидуальной защиты, утвержденные постановлением Министерства труда и социального развития РФ от 8 декабря 1997 года № 61</a:t>
            </a:r>
            <a:r>
              <a:rPr lang="ru-RU" sz="1600" dirty="0">
                <a:latin typeface="Times New Roman"/>
                <a:ea typeface="Times New Roman"/>
              </a:rPr>
              <a:t>).</a:t>
            </a:r>
          </a:p>
          <a:p>
            <a:pPr marL="269875" lvl="0" indent="-2698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8. Основные </a:t>
            </a:r>
            <a:r>
              <a:rPr lang="ru-RU" sz="1600" dirty="0">
                <a:latin typeface="Times New Roman"/>
                <a:ea typeface="Times New Roman"/>
              </a:rPr>
              <a:t>требования производственной санитарии и личной </a:t>
            </a:r>
            <a:r>
              <a:rPr lang="ru-RU" sz="1600" dirty="0" smtClean="0">
                <a:latin typeface="Times New Roman"/>
                <a:ea typeface="Times New Roman"/>
              </a:rPr>
              <a:t>гигиены</a:t>
            </a:r>
          </a:p>
          <a:p>
            <a:pPr marL="180975" lvl="0" indent="-1809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</a:t>
            </a:r>
            <a:r>
              <a:rPr lang="ru-RU" sz="1600" dirty="0">
                <a:latin typeface="Times New Roman"/>
                <a:ea typeface="Times New Roman"/>
              </a:rPr>
              <a:t>(</a:t>
            </a:r>
            <a:r>
              <a:rPr lang="ru-RU" sz="1600" i="1" dirty="0">
                <a:latin typeface="Times New Roman"/>
                <a:ea typeface="Times New Roman"/>
              </a:rPr>
              <a:t>ГИГИЕНИЧЕСКИЕ ТРЕБОВАНИЯ К УСЛОВИЯМ ОБУЧЕНИЯ </a:t>
            </a:r>
            <a:r>
              <a:rPr lang="ru-RU" sz="1600" i="1" dirty="0" smtClean="0">
                <a:latin typeface="Times New Roman"/>
                <a:ea typeface="Times New Roman"/>
              </a:rPr>
              <a:t>ШКОЛЬНИКОВ</a:t>
            </a:r>
          </a:p>
          <a:p>
            <a:pPr marL="180975" lvl="0" indent="-1809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i="1" dirty="0">
                <a:latin typeface="Times New Roman"/>
                <a:ea typeface="Times New Roman"/>
              </a:rPr>
              <a:t> </a:t>
            </a:r>
            <a:r>
              <a:rPr lang="ru-RU" sz="1600" i="1" dirty="0" smtClean="0">
                <a:latin typeface="Times New Roman"/>
                <a:ea typeface="Times New Roman"/>
              </a:rPr>
              <a:t>    </a:t>
            </a:r>
            <a:r>
              <a:rPr lang="ru-RU" sz="1600" i="1" dirty="0">
                <a:latin typeface="Times New Roman"/>
                <a:ea typeface="Times New Roman"/>
              </a:rPr>
              <a:t>В РАЗЛИЧНЫУХ ВИДАХ СОВРЕМЕННЫХ ОБРАЗОВАТЕЛЬНЫХ УЧРЕЖДЕНИЙ</a:t>
            </a:r>
            <a:r>
              <a:rPr lang="ru-RU" sz="1600" dirty="0">
                <a:latin typeface="Times New Roman"/>
                <a:ea typeface="Times New Roman"/>
              </a:rPr>
              <a:t>).</a:t>
            </a:r>
          </a:p>
          <a:p>
            <a:pPr marL="269875" lvl="0" indent="-2698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9. Пожарная </a:t>
            </a:r>
            <a:r>
              <a:rPr lang="ru-RU" sz="1600" dirty="0">
                <a:latin typeface="Times New Roman"/>
                <a:ea typeface="Times New Roman"/>
              </a:rPr>
              <a:t>безопасность. Способы и средства предупреждения пожаров, взрывов, аварий. </a:t>
            </a:r>
            <a:r>
              <a:rPr lang="ru-RU" sz="1600" dirty="0" smtClean="0">
                <a:latin typeface="Times New Roman"/>
                <a:ea typeface="Times New Roman"/>
              </a:rPr>
              <a:t>     Действия </a:t>
            </a:r>
            <a:r>
              <a:rPr lang="ru-RU" sz="1600" dirty="0">
                <a:latin typeface="Times New Roman"/>
                <a:ea typeface="Times New Roman"/>
              </a:rPr>
              <a:t>персонала при их </a:t>
            </a:r>
            <a:r>
              <a:rPr lang="ru-RU" sz="1600" dirty="0" smtClean="0">
                <a:latin typeface="Times New Roman"/>
                <a:ea typeface="Times New Roman"/>
              </a:rPr>
              <a:t>возникновении</a:t>
            </a:r>
          </a:p>
          <a:p>
            <a:pPr marL="269875" lvl="0" indent="-2698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     (</a:t>
            </a:r>
            <a:r>
              <a:rPr lang="ru-RU" sz="1600" i="1" dirty="0">
                <a:latin typeface="Times New Roman"/>
                <a:ea typeface="Times New Roman"/>
              </a:rPr>
              <a:t>Конспект вводного инструктажа, инструкция по охране труда по пожарной безопасности </a:t>
            </a:r>
            <a:r>
              <a:rPr lang="ru-RU" sz="1600" i="1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).</a:t>
            </a:r>
            <a:endParaRPr lang="ru-RU" sz="1600" dirty="0">
              <a:latin typeface="Times New Roman"/>
              <a:ea typeface="Times New Roman"/>
            </a:endParaRPr>
          </a:p>
          <a:p>
            <a:pPr marL="180975" lvl="0" indent="-1809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10. Электробезопасность </a:t>
            </a:r>
            <a:r>
              <a:rPr lang="ru-RU" sz="1600" dirty="0">
                <a:latin typeface="Times New Roman"/>
                <a:ea typeface="Times New Roman"/>
              </a:rPr>
              <a:t>(</a:t>
            </a:r>
            <a:r>
              <a:rPr lang="ru-RU" sz="1600" i="1" dirty="0">
                <a:latin typeface="Times New Roman"/>
                <a:ea typeface="Times New Roman"/>
              </a:rPr>
              <a:t>Конспект вводного инструктажа</a:t>
            </a:r>
            <a:r>
              <a:rPr lang="ru-RU" sz="1600" dirty="0">
                <a:latin typeface="Times New Roman"/>
                <a:ea typeface="Times New Roman"/>
              </a:rPr>
              <a:t>).</a:t>
            </a:r>
          </a:p>
          <a:p>
            <a:pPr marL="360363" lvl="0" indent="-360363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11. Обстоятельства </a:t>
            </a:r>
            <a:r>
              <a:rPr lang="ru-RU" sz="1600" dirty="0">
                <a:latin typeface="Times New Roman"/>
                <a:ea typeface="Times New Roman"/>
              </a:rPr>
              <a:t>и причины отдельных характерных несчастных случаев, аварий, пожаров, </a:t>
            </a:r>
            <a:r>
              <a:rPr lang="ru-RU" sz="1600" dirty="0" smtClean="0">
                <a:latin typeface="Times New Roman"/>
                <a:ea typeface="Times New Roman"/>
              </a:rPr>
              <a:t>   произошедших </a:t>
            </a:r>
            <a:r>
              <a:rPr lang="ru-RU" sz="1600" dirty="0">
                <a:latin typeface="Times New Roman"/>
                <a:ea typeface="Times New Roman"/>
              </a:rPr>
              <a:t>в ОУ вследствие нарушения требований </a:t>
            </a:r>
            <a:r>
              <a:rPr lang="ru-RU" sz="1600" dirty="0" smtClean="0">
                <a:latin typeface="Times New Roman"/>
                <a:ea typeface="Times New Roman"/>
              </a:rPr>
              <a:t>ОТ</a:t>
            </a:r>
          </a:p>
          <a:p>
            <a:pPr marL="269875" lvl="0" indent="-2698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 </a:t>
            </a:r>
            <a:r>
              <a:rPr lang="ru-RU" sz="1600" dirty="0">
                <a:latin typeface="Times New Roman"/>
                <a:ea typeface="Times New Roman"/>
              </a:rPr>
              <a:t>(</a:t>
            </a:r>
            <a:r>
              <a:rPr lang="ru-RU" sz="1600" i="1" dirty="0">
                <a:latin typeface="Times New Roman"/>
                <a:ea typeface="Times New Roman"/>
              </a:rPr>
              <a:t>по данным школы, отдела образования и КО</a:t>
            </a:r>
            <a:r>
              <a:rPr lang="ru-RU" sz="1600" dirty="0">
                <a:latin typeface="Times New Roman"/>
                <a:ea typeface="Times New Roman"/>
              </a:rPr>
              <a:t>).</a:t>
            </a:r>
          </a:p>
          <a:p>
            <a:pPr marL="180975" lvl="0" indent="-1809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12. Порядок </a:t>
            </a:r>
            <a:r>
              <a:rPr lang="ru-RU" sz="1600" dirty="0">
                <a:latin typeface="Times New Roman"/>
                <a:ea typeface="Times New Roman"/>
              </a:rPr>
              <a:t>расследования и оформления  несчастных </a:t>
            </a:r>
            <a:r>
              <a:rPr lang="ru-RU" sz="1600" dirty="0" smtClean="0">
                <a:latin typeface="Times New Roman"/>
                <a:ea typeface="Times New Roman"/>
              </a:rPr>
              <a:t>случаев</a:t>
            </a:r>
          </a:p>
          <a:p>
            <a:pPr marL="180975" lvl="0" indent="-1809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</a:t>
            </a:r>
            <a:r>
              <a:rPr lang="ru-RU" sz="1600" dirty="0">
                <a:latin typeface="Times New Roman"/>
                <a:ea typeface="Times New Roman"/>
              </a:rPr>
              <a:t>(</a:t>
            </a:r>
            <a:r>
              <a:rPr lang="ru-RU" sz="1600" i="1" dirty="0">
                <a:latin typeface="Times New Roman"/>
                <a:ea typeface="Times New Roman"/>
              </a:rPr>
              <a:t>ПОЛОЖЕНИЕ О РАССЛЕДОВАНИИ И УЧЕТЕ НЕСЧАСТНЫХ СЛУЧАЕВ НА ПРОИЗВОДСТВЕ, утвержденное постановление Правительства РФ от 11 марта 1999 года №729, </a:t>
            </a:r>
            <a:endParaRPr lang="ru-RU" sz="1600" i="1" dirty="0" smtClean="0">
              <a:latin typeface="Times New Roman"/>
              <a:ea typeface="Times New Roman"/>
            </a:endParaRPr>
          </a:p>
          <a:p>
            <a:pPr marL="180975" lvl="0" indent="-1809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i="1" dirty="0">
                <a:latin typeface="Times New Roman"/>
                <a:ea typeface="Times New Roman"/>
              </a:rPr>
              <a:t> </a:t>
            </a:r>
            <a:r>
              <a:rPr lang="ru-RU" sz="1600" i="1" dirty="0" smtClean="0">
                <a:latin typeface="Times New Roman"/>
                <a:ea typeface="Times New Roman"/>
              </a:rPr>
              <a:t>  </a:t>
            </a:r>
            <a:r>
              <a:rPr lang="ru-RU" sz="1600" i="1" dirty="0">
                <a:latin typeface="Times New Roman"/>
                <a:ea typeface="Times New Roman"/>
              </a:rPr>
              <a:t>ПОЛОЖЕНИЕ О РАССЛЕДОВАНИИ И УЧЕТЕ НЕСЧАСТНЫХ СЛУЧАЕВ С УЧАЩЕЙСЯ МОЛОДЕЖЬЮ И ВОСПИТАННИКАМИ В  СИСИТЕМЕ ГОСОБРАЗОВАНИЯ СССР, утвержденное приказом Госкомитета по народному образованию от 1 октября 1990 года № 639</a:t>
            </a:r>
            <a:r>
              <a:rPr lang="ru-RU" sz="1600" dirty="0" smtClean="0">
                <a:latin typeface="Times New Roman"/>
                <a:ea typeface="Times New Roman"/>
              </a:rPr>
              <a:t>).</a:t>
            </a:r>
          </a:p>
          <a:p>
            <a:pPr marL="180975" lvl="0" indent="-180975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sz="16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659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199" y="188641"/>
            <a:ext cx="8537281" cy="6669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972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3567" y="188640"/>
            <a:ext cx="7892107" cy="13321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Трехступенчатый административно-общественный</a:t>
            </a:r>
            <a:r>
              <a:rPr kumimoji="0" lang="ru-RU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к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онтроль соблюдения требований охраны труда.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29120" y="1752600"/>
            <a:ext cx="8001000" cy="42672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Рекомендации по организации.</a:t>
            </a:r>
          </a:p>
          <a:p>
            <a:pPr marL="469900" marR="0" lvl="0" indent="-469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3000" b="0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o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Первая ступень трехступенчатого контроля.</a:t>
            </a:r>
          </a:p>
          <a:p>
            <a:pPr marL="469900" marR="0" lvl="0" indent="-469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o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Вторая ступень трехступенчатого контроля.</a:t>
            </a:r>
          </a:p>
          <a:p>
            <a:pPr marL="469900" marR="0" lvl="0" indent="-469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o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Третья ступень трехступенчатого контроля.  </a:t>
            </a:r>
          </a:p>
        </p:txBody>
      </p:sp>
    </p:spTree>
    <p:extLst>
      <p:ext uri="{BB962C8B-B14F-4D97-AF65-F5344CB8AC3E}">
        <p14:creationId xmlns:p14="http://schemas.microsoft.com/office/powerpoint/2010/main" xmlns="" val="369017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Первая ступень трехступенчатого контроля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2492896"/>
            <a:ext cx="7884170" cy="3526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buClr>
                <a:srgbClr val="CC0000"/>
              </a:buClr>
            </a:pPr>
            <a:r>
              <a:rPr lang="ru-RU" sz="2800" dirty="0" smtClean="0">
                <a:latin typeface="Times New Roman"/>
                <a:ea typeface="Calibri"/>
              </a:rPr>
              <a:t> </a:t>
            </a:r>
            <a:r>
              <a:rPr lang="ru-RU" sz="2800" dirty="0">
                <a:latin typeface="Times New Roman"/>
                <a:ea typeface="Calibri"/>
              </a:rPr>
              <a:t>Первая ступень контроля осуществляется каждым работником образовательного учреждения на своем рабочем </a:t>
            </a:r>
            <a:r>
              <a:rPr lang="ru-RU" sz="2800" dirty="0" smtClean="0">
                <a:latin typeface="Times New Roman"/>
                <a:ea typeface="Calibri"/>
              </a:rPr>
              <a:t>месте. 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861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Вторая ступень трехступенчатого контроля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43608" y="2257841"/>
            <a:ext cx="7884170" cy="374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Проводит ответственный и уполномоченный по охране труда один раз в четверть.</a:t>
            </a:r>
          </a:p>
        </p:txBody>
      </p:sp>
    </p:spTree>
    <p:extLst>
      <p:ext uri="{BB962C8B-B14F-4D97-AF65-F5344CB8AC3E}">
        <p14:creationId xmlns:p14="http://schemas.microsoft.com/office/powerpoint/2010/main" xmlns="" val="13280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88840"/>
            <a:ext cx="8820472" cy="810991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ru-RU" sz="1100" dirty="0"/>
          </a:p>
          <a:p>
            <a:endParaRPr lang="ru-RU" sz="1100" dirty="0"/>
          </a:p>
          <a:p>
            <a:r>
              <a:rPr lang="ru-RU" sz="1400" dirty="0" smtClean="0"/>
              <a:t>       Государственные </a:t>
            </a:r>
            <a:r>
              <a:rPr lang="ru-RU" sz="1400" dirty="0"/>
              <a:t>нормативные требования охраны труда </a:t>
            </a:r>
            <a:r>
              <a:rPr lang="ru-RU" sz="1400" u="sng" dirty="0">
                <a:solidFill>
                  <a:srgbClr val="FF0000"/>
                </a:solidFill>
              </a:rPr>
              <a:t>обязательны</a:t>
            </a:r>
            <a:r>
              <a:rPr lang="ru-RU" sz="1400" dirty="0"/>
              <a:t> для исполнения юридическими и физическими лицами при осуществлении ими любых видов </a:t>
            </a:r>
            <a:r>
              <a:rPr lang="ru-RU" sz="1400" dirty="0" smtClean="0"/>
              <a:t>деятельности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(ст. 211 ТК РФ</a:t>
            </a:r>
            <a:r>
              <a:rPr lang="ru-RU" sz="1400" dirty="0" smtClean="0"/>
              <a:t>).</a:t>
            </a:r>
            <a:endParaRPr lang="ru-RU" sz="1400" dirty="0"/>
          </a:p>
          <a:p>
            <a:r>
              <a:rPr lang="ru-RU" sz="1400" dirty="0" smtClean="0"/>
              <a:t>       Работодатель </a:t>
            </a:r>
            <a:r>
              <a:rPr lang="ru-RU" sz="1400" dirty="0"/>
              <a:t>(руководство организации), неся ответственность за обеспечение безопасных условий и охраны труда (ст. 212 ТК РФ), должен проводить работы в области охраны труда в соответствии с государственными нормативными требованиями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 smtClean="0"/>
              <a:t>       Для </a:t>
            </a:r>
            <a:r>
              <a:rPr lang="ru-RU" sz="1400" dirty="0"/>
              <a:t>обеспечения соблюдения нормативных требований и эффективности управления охраной труда должны быть определены и документированы обязанности, ответственность, полномочия руководителей разного уровня, лиц, управляющих, выполняющих и проверяющих работы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 smtClean="0"/>
              <a:t>       На </a:t>
            </a:r>
            <a:r>
              <a:rPr lang="ru-RU" sz="1400" dirty="0"/>
              <a:t>основании требований законодательства, нормативных правовых актов в сфере охраны труда, в том числе межотраслевых и отраслевых правил, инструкций, рекомендаций, стандартов, положений можно определить примерный перечень документации, которая должна разрабатываться и оформляться при проведении работы по охране труда в организации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 smtClean="0"/>
              <a:t>       В </a:t>
            </a:r>
            <a:r>
              <a:rPr lang="ru-RU" sz="1400" dirty="0"/>
              <a:t>каждой организации разрабатываются локальные нормативные акты в сфере охраны труда. Они являются непосредственной правовой базой управления охраной труда на уровне организации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pPr algn="ctr"/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591925"/>
            <a:ext cx="79208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ЛОКАЛЬНЫЕ НОРМАТИВНЫЕ АКТЫ ОРГАНИЗАЦИИ ПО ОХРАНЕ ТРУДА</a:t>
            </a:r>
          </a:p>
        </p:txBody>
      </p:sp>
    </p:spTree>
    <p:extLst>
      <p:ext uri="{BB962C8B-B14F-4D97-AF65-F5344CB8AC3E}">
        <p14:creationId xmlns:p14="http://schemas.microsoft.com/office/powerpoint/2010/main" xmlns="" val="237754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Третья ступень трехступенчатого контроля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74675" y="1628800"/>
            <a:ext cx="7993063" cy="5229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Char char="q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Проводится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комиссией,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назначаемой отдельным приказом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заведующего образовательного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учреждения. В состав комиссии включаются руководитель образовательного учреждения, председатель профсоюзного комитета, ответственный за работу по охране труда. Комиссией составляется график проведения проверок и доводится до сведения всех работников образовательного учреждения.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Периодичность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проверок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не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реже 1 раза в квартал. </a:t>
            </a: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2800" dirty="0">
              <a:latin typeface="Times New Roman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36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Журнал административно-общественного контроля</a:t>
            </a:r>
            <a:endParaRPr kumimoji="0" lang="ru-RU" sz="3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4800" y="1828800"/>
            <a:ext cx="8262938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None/>
              <a:tabLst/>
              <a:defRPr/>
            </a:pPr>
            <a:r>
              <a:rPr kumimoji="0" lang="ru-RU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ru-RU" sz="3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8262938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o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Начат __________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o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Окончен ________ 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ru-RU" sz="3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5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9472551"/>
              </p:ext>
            </p:extLst>
          </p:nvPr>
        </p:nvGraphicFramePr>
        <p:xfrm>
          <a:off x="381000" y="3429000"/>
          <a:ext cx="8655496" cy="1828800"/>
        </p:xfrm>
        <a:graphic>
          <a:graphicData uri="http://schemas.openxmlformats.org/drawingml/2006/table">
            <a:tbl>
              <a:tblPr/>
              <a:tblGrid>
                <a:gridCol w="838200"/>
                <a:gridCol w="1447800"/>
                <a:gridCol w="1760984"/>
                <a:gridCol w="1800200"/>
                <a:gridCol w="934616"/>
                <a:gridCol w="1873696"/>
              </a:tblGrid>
              <a:tr h="1066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Степень контроля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Выявленные недостатки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Мероприятия по устранению нарушений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Срок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Отметка о выполнении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988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88641"/>
            <a:ext cx="9036496" cy="707886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chemeClr val="accent6"/>
                </a:solidFill>
                <a:latin typeface="Times New Roman"/>
                <a:ea typeface="Times New Roman"/>
              </a:rPr>
              <a:t>Нормативно правовые </a:t>
            </a:r>
            <a:r>
              <a:rPr lang="ru-RU" sz="2400" b="1" dirty="0" smtClean="0">
                <a:solidFill>
                  <a:schemeClr val="accent6"/>
                </a:solidFill>
                <a:latin typeface="Times New Roman"/>
                <a:ea typeface="Times New Roman"/>
              </a:rPr>
              <a:t>документы</a:t>
            </a:r>
            <a:r>
              <a:rPr lang="ru-RU" sz="2400" b="1" dirty="0">
                <a:solidFill>
                  <a:schemeClr val="accent6"/>
                </a:solidFill>
                <a:latin typeface="Times New Roman"/>
                <a:ea typeface="Times New Roman"/>
              </a:rPr>
              <a:t> </a:t>
            </a:r>
            <a:endParaRPr lang="ru-RU" sz="2400" b="1" dirty="0" smtClean="0">
              <a:solidFill>
                <a:schemeClr val="accent6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dirty="0">
              <a:solidFill>
                <a:schemeClr val="accent6"/>
              </a:solidFill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Трудовой </a:t>
            </a:r>
            <a:r>
              <a:rPr lang="ru-RU" sz="1600" dirty="0">
                <a:latin typeface="Times New Roman"/>
                <a:ea typeface="Times New Roman"/>
              </a:rPr>
              <a:t>кодекс РФ;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Закон </a:t>
            </a:r>
            <a:r>
              <a:rPr lang="ru-RU" sz="1600" dirty="0">
                <a:latin typeface="Times New Roman"/>
                <a:ea typeface="Times New Roman"/>
              </a:rPr>
              <a:t>РФ «Об </a:t>
            </a:r>
            <a:r>
              <a:rPr lang="ru-RU" sz="1600" dirty="0" smtClean="0">
                <a:latin typeface="Times New Roman"/>
                <a:ea typeface="Times New Roman"/>
              </a:rPr>
              <a:t>образовании»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>
                <a:latin typeface="Times New Roman"/>
                <a:ea typeface="Times New Roman"/>
              </a:rPr>
              <a:t>Типовое положение о специальном  (коррекционном) образовательном учреждении для обучающихся, воспитанников с ограниченными возможностями здоровья, утвержденное  постановлением 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Правительства </a:t>
            </a:r>
            <a:r>
              <a:rPr lang="ru-RU" sz="1600" dirty="0">
                <a:latin typeface="Times New Roman"/>
                <a:ea typeface="Times New Roman"/>
              </a:rPr>
              <a:t>РФ от 12.03.1997г. № 288 (в редакции от </a:t>
            </a:r>
            <a:r>
              <a:rPr lang="ru-RU" sz="1600" dirty="0" smtClean="0">
                <a:latin typeface="Times New Roman"/>
                <a:ea typeface="Times New Roman"/>
              </a:rPr>
              <a:t>10.03.2009)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spc="-5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Приказ </a:t>
            </a:r>
            <a:r>
              <a:rPr lang="ru-RU" sz="1600" spc="-50" dirty="0">
                <a:latin typeface="Times New Roman" pitchFamily="18" charset="0"/>
                <a:ea typeface="Times New Roman"/>
                <a:cs typeface="Times New Roman" pitchFamily="18" charset="0"/>
              </a:rPr>
              <a:t>правительства РФ от 25.04.2012 . № 390 «Правила противопожарного режима  в Российской Федерации</a:t>
            </a:r>
            <a:r>
              <a:rPr lang="ru-RU" sz="1600" spc="-5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»;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 Приказ </a:t>
            </a:r>
            <a:r>
              <a:rPr lang="ru-RU" sz="1600" dirty="0">
                <a:latin typeface="Times New Roman"/>
                <a:ea typeface="Times New Roman"/>
              </a:rPr>
              <a:t>Министерства здравоохранения и социального развития РФ </a:t>
            </a:r>
            <a:r>
              <a:rPr lang="ru-RU" sz="1600" dirty="0" smtClean="0">
                <a:latin typeface="Times New Roman"/>
                <a:ea typeface="Times New Roman"/>
              </a:rPr>
              <a:t>от 26.04.2011  № </a:t>
            </a:r>
            <a:r>
              <a:rPr lang="ru-RU" sz="1600" dirty="0">
                <a:latin typeface="Times New Roman"/>
                <a:ea typeface="Times New Roman"/>
              </a:rPr>
              <a:t>342н 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«</a:t>
            </a:r>
            <a:r>
              <a:rPr lang="ru-RU" sz="1600" dirty="0">
                <a:latin typeface="Times New Roman"/>
                <a:ea typeface="Times New Roman"/>
              </a:rPr>
              <a:t>Об утверждении порядка проведения аттестации рабочих мест по условиям труда</a:t>
            </a:r>
            <a:r>
              <a:rPr lang="ru-RU" sz="1600" dirty="0" smtClean="0">
                <a:latin typeface="Times New Roman"/>
                <a:ea typeface="Times New Roman"/>
              </a:rPr>
              <a:t>»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Постановление </a:t>
            </a:r>
            <a:r>
              <a:rPr lang="ru-RU" sz="1600" dirty="0">
                <a:latin typeface="Times New Roman"/>
                <a:ea typeface="Times New Roman"/>
              </a:rPr>
              <a:t>Министерства труда и Министерства образования РФ  от 13.01.2003 № 1/29 </a:t>
            </a:r>
            <a:endParaRPr lang="ru-RU" sz="1600" dirty="0" smtClean="0">
              <a:latin typeface="Times New Roman"/>
              <a:ea typeface="Times New Roman"/>
            </a:endParaRPr>
          </a:p>
          <a:p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</a:t>
            </a:r>
            <a:r>
              <a:rPr lang="ru-RU" sz="1600" dirty="0">
                <a:latin typeface="Times New Roman"/>
                <a:ea typeface="Times New Roman"/>
              </a:rPr>
              <a:t>«Об утверждении порядка обучения по охране труда и проверки знаний требований  охраны   </a:t>
            </a:r>
            <a:r>
              <a:rPr lang="ru-RU" sz="1600" dirty="0" smtClean="0">
                <a:latin typeface="Times New Roman"/>
                <a:ea typeface="Times New Roman"/>
              </a:rPr>
              <a:t>  </a:t>
            </a:r>
          </a:p>
          <a:p>
            <a:r>
              <a:rPr lang="ru-RU" sz="1600" dirty="0" smtClean="0">
                <a:latin typeface="Times New Roman"/>
                <a:ea typeface="Times New Roman"/>
              </a:rPr>
              <a:t>     труда  </a:t>
            </a:r>
            <a:r>
              <a:rPr lang="ru-RU" sz="1600" dirty="0">
                <a:latin typeface="Times New Roman"/>
                <a:ea typeface="Times New Roman"/>
              </a:rPr>
              <a:t>работников  организаций»;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ГОСТ </a:t>
            </a:r>
            <a:r>
              <a:rPr lang="ru-RU" sz="1600" dirty="0">
                <a:latin typeface="Times New Roman"/>
                <a:ea typeface="Times New Roman"/>
              </a:rPr>
              <a:t>12.0.004-90  «Организация обучения безопасности труда</a:t>
            </a:r>
            <a:r>
              <a:rPr lang="ru-RU" sz="1600" dirty="0" smtClean="0">
                <a:latin typeface="Times New Roman"/>
                <a:ea typeface="Times New Roman"/>
              </a:rPr>
              <a:t>»;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Приказ </a:t>
            </a:r>
            <a:r>
              <a:rPr lang="ru-RU" sz="1600" dirty="0">
                <a:latin typeface="Times New Roman"/>
                <a:ea typeface="Times New Roman"/>
              </a:rPr>
              <a:t>Министерства труда и социального развития РФ от 21.06.2003 № 153 </a:t>
            </a:r>
            <a:r>
              <a:rPr lang="ru-RU" sz="1600" dirty="0" smtClean="0">
                <a:latin typeface="Times New Roman"/>
                <a:ea typeface="Times New Roman"/>
              </a:rPr>
              <a:t>  </a:t>
            </a:r>
            <a:r>
              <a:rPr lang="ru-RU" sz="1600" dirty="0">
                <a:latin typeface="Times New Roman"/>
                <a:ea typeface="Times New Roman"/>
              </a:rPr>
              <a:t>«Об утверждении примерных программ обучения по охране труда отдельных категорий застрахованных</a:t>
            </a:r>
            <a:r>
              <a:rPr lang="ru-RU" sz="1600" dirty="0" smtClean="0">
                <a:latin typeface="Times New Roman"/>
                <a:ea typeface="Times New Roman"/>
              </a:rPr>
              <a:t>»;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Постановление </a:t>
            </a:r>
            <a:r>
              <a:rPr lang="ru-RU" sz="1600" dirty="0">
                <a:latin typeface="Times New Roman"/>
                <a:ea typeface="Times New Roman"/>
              </a:rPr>
              <a:t>Министерства труда и социального развития РФ от 08.02.2000  </a:t>
            </a:r>
            <a:r>
              <a:rPr lang="ru-RU" sz="1600" dirty="0" smtClean="0">
                <a:latin typeface="Times New Roman"/>
                <a:ea typeface="Times New Roman"/>
              </a:rPr>
              <a:t>№ </a:t>
            </a:r>
            <a:r>
              <a:rPr lang="ru-RU" sz="1600" dirty="0">
                <a:latin typeface="Times New Roman"/>
                <a:ea typeface="Times New Roman"/>
              </a:rPr>
              <a:t>14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«</a:t>
            </a:r>
            <a:r>
              <a:rPr lang="ru-RU" sz="1600" dirty="0">
                <a:latin typeface="Times New Roman"/>
                <a:ea typeface="Times New Roman"/>
              </a:rPr>
              <a:t>Об утверждении рекомендаций по организации работы службы охраны труда   </a:t>
            </a:r>
            <a:r>
              <a:rPr lang="ru-RU" sz="1600" dirty="0" smtClean="0">
                <a:latin typeface="Times New Roman"/>
                <a:ea typeface="Times New Roman"/>
              </a:rPr>
              <a:t>в </a:t>
            </a:r>
            <a:r>
              <a:rPr lang="ru-RU" sz="1600" dirty="0">
                <a:latin typeface="Times New Roman"/>
                <a:ea typeface="Times New Roman"/>
              </a:rPr>
              <a:t>организации</a:t>
            </a:r>
            <a:r>
              <a:rPr lang="ru-RU" sz="1600" dirty="0" smtClean="0">
                <a:latin typeface="Times New Roman"/>
                <a:ea typeface="Times New Roman"/>
              </a:rPr>
              <a:t>»;</a:t>
            </a:r>
            <a:endParaRPr lang="ru-RU" sz="1600" b="1" dirty="0" smtClean="0"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Приказ </a:t>
            </a:r>
            <a:r>
              <a:rPr lang="ru-RU" sz="1600" dirty="0">
                <a:latin typeface="Times New Roman"/>
                <a:ea typeface="Times New Roman"/>
              </a:rPr>
              <a:t>Министерства здравоохранения и социального развития РФ от 29.05.2006 № 413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«</a:t>
            </a:r>
            <a:r>
              <a:rPr lang="ru-RU" sz="1600" dirty="0">
                <a:latin typeface="Times New Roman"/>
                <a:ea typeface="Times New Roman"/>
              </a:rPr>
              <a:t>Об утверждении типового положения о комитете (комиссии) по охране труда</a:t>
            </a:r>
            <a:r>
              <a:rPr lang="ru-RU" sz="1600" dirty="0" smtClean="0">
                <a:latin typeface="Times New Roman"/>
                <a:ea typeface="Times New Roman"/>
              </a:rPr>
              <a:t>»;</a:t>
            </a:r>
            <a:endParaRPr lang="ru-RU" sz="1600" b="1" dirty="0" smtClean="0"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Постановление Министерства труда РФ от 27.02.1995 № 11 «Об утверждении рекомендаций по планированию мероприятий по охране труда</a:t>
            </a:r>
            <a:r>
              <a:rPr lang="ru-RU" sz="1600" dirty="0" smtClean="0">
                <a:latin typeface="Times New Roman"/>
                <a:ea typeface="Times New Roman"/>
              </a:rPr>
              <a:t>»;</a:t>
            </a:r>
            <a:endParaRPr lang="ru-RU" sz="1600" b="1" dirty="0" smtClean="0"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Постановление Президиума ВЦСПС от 01.07.1987 № 7 «Положение об административно-общественном  контроле  за  условиями  труда</a:t>
            </a:r>
            <a:r>
              <a:rPr lang="ru-RU" sz="1600" dirty="0" smtClean="0">
                <a:latin typeface="Times New Roman"/>
                <a:ea typeface="Times New Roman"/>
              </a:rPr>
              <a:t>»;</a:t>
            </a:r>
            <a:endParaRPr lang="ru-RU" sz="1600" b="1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endParaRPr lang="ru-RU" sz="1400" b="1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862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труда РФ от 17.12.2002 № 80 «Методические рекомендации по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разработке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государственных нормативных требований охраны труда»;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образования РФ от 22.06.2000 № 22-06-723 «Об осуществлении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контрольных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функций органов управления образованием»;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Инструктивное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письмо  МП  РСФСР от 11.04.1983 № 96М  «Правила по технике безопасности для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кабинетов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(лабораторий) физики общеобразовательных школ системы МП  СССР»;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Методическое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письмо МП РСФСР от 30.09.1987 № 584/17 «Правила по технике безопасности для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кабинетов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(лабораторий) химии общеобразовательных школ системы МП СССР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  Инструктивное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письмо МП РСФСР от 14.08.1981 № 243-М «Правила  по технике безопасности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изучении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биологии в общеобразовательных школах системы МП СССР»;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МП СССР от 28.07.1986 № 169 «Положение об учебных мастерских общеобразовательной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школы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МП СССР от 19.04.1979 «Правила безопасности занятий по физической культуре и спорту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общеобразовательных школах системы  МП  СССР»;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МП РСФСР от 12.09.1984 г. № 140/18-3 «О соблюдении требований техники безопасности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при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организации трудовой деятельности детей в детском саду»;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образования РФ от  12.07.2000 № 22-06-788 «О создании безопасных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условий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жизнедеятельности обучающихся в образовательных учреждениях»;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образования и науки РФ от 10.10.2008 № АФ-325/03                  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«О проведении ремонтных работ во время образовательного процесса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Комитета по образованию от 24.06.2004 № 04-2248/00 «О принятии мер по изъятию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ртутьсодержащих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приборов в ОУ»;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Постановление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труда РФ  от 07.04.1999  № 7 «Нормы предельно допустимых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нагрузок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для лиц моложе восемнадцати лет при подъеме и перемещении тяжестей вручную»;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Правительства РФ от 25.02.2000  № 163  «Перечень тяжелых работ и работ с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вредными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или опасными условиями труда, при выполнении которых запрещается применение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труда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лиц моложе 18 лет»;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5849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СанПиН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2.2.2/2.4.1340-03 «Гигиенические требования к персональным электронно-вычислительным машинам  и организации  работы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СанПиН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2.2.2.1332-03 «Гигиенические требования к организации работы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копировально-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множительной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технике»;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СанПиН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2.4.2.2821-10 «Санитарно-эпидемиологические требования к условиям и организации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обучения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общеобразовательных учреждениях»; 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СанПиН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2.4.1.2660-10 «Санитарно-эпидемиологические требования к устройству, содержанию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организации  режима  работы  в  дошкольных  организациях»;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СанПиН 2.4.1.2791-10  «Изменения № 1  к  СанПиН 2.4.1.2660-10»; 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МП РСФСР от 12.09.1984 № 140/18-3 «О соблюдении требований техники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безопасности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 организации трудовой деятельности детей в детском саду»;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СанПиН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2.4.4.1251-03 «Санитарно-эпидемиологические требования к учреждениям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дополнительного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образования детей (внешкольные учреждения)»;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  СанПиН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2.2.0.555-96  «Гигиенические требования к условиям труда женщин»;</a:t>
            </a:r>
          </a:p>
          <a:p>
            <a:pPr marL="285750" indent="-285750">
              <a:buFontTx/>
              <a:buChar char="-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2.4.6.664-97 «Гигиенические критерии допустимых условий и видов работ для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профессионального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обучения и труда подростков»;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ГОСТ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12.2.009-99  «Станки металлообрабатывающие»;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ГОСТ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12.2.026.0-93   «Оборудование деревообрабатывающее»;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12.2.138-97 «Машины швейные промышленные. Требования безопасности и методы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испытаний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ССБТ»;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Госкомитета СССР по народному образованию от 01.10.1990   № 639 «Положение о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расследовании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учете несчастных случаев с молодежью и воспитанниками в системе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Гособразования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СССР»;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труда и социального развития РФ от 24.10.2002  № 73  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«Об утверждении форм документов, необходимых для расследования и учета несчастных случаев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на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производстве, и положения об особенностях расследования несчастных случаев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производстве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отдельных отраслях и организациях»;</a:t>
            </a:r>
          </a:p>
        </p:txBody>
      </p:sp>
    </p:spTree>
    <p:extLst>
      <p:ext uri="{BB962C8B-B14F-4D97-AF65-F5344CB8AC3E}">
        <p14:creationId xmlns:p14="http://schemas.microsoft.com/office/powerpoint/2010/main" xmlns="" val="276266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540552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закон РФ  от 24.07.1998  № 125-ФЗ «Об обязательном социальном страховании 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несчастных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случаев на производстве и профессиональных заболеваний»;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Минздравсоцразвития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России от 01.06.2009 № 290н  «Межотраслевые правила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обеспечения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работников спецодеждой, спецобувью и другими средствами индивидуальной защиты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Главного государственного врача по Санкт-Петербургу от 05.09.2001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«О выдаче личных медицинских книжек должностным лицам и работникам»;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общего и профессионального образования РФ от 06.10.1998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№ 2535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Положение об организации обучения и проверки знаний правил по электробезопасности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работников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образовательных  учреждений  системы  Министерства  образования  России»;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энергетики РФ от 13.01.2003 № 6 «Правила технической эксплуатации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электроустановок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потребителей (ПТЭЭП)»;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   «Правила устройства электроустановок»  от  06.10.1999;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МЧС РФ от 12.12.2007 № 645 «Обучение мерам пожарной безопасности работников организаций»;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Федеральный закон  РФ от 10.07.2001 № 87-ФЗ  «Об ограничении курения табака»;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Комитета по образованию  Санкт-Петербурга от 04.11.2002 № 1171 « О мерах по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повышению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ответственности должностных лиц ТОУО и ОУ по вопросам обеспечения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безопасности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жизни и здоровья учащихся и работников образовательных учреждений, охраны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подведомственной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территории, зданий и сооружений, предупреждению актов терроризма»;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образования РФ от 15.04.2003 № 1612 «О принятии мер по усилению противопожарного режима в образовательных учреждениях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РФ по делам ГО, ЧС  от 24.02.2009 № 91 «Об утверждении формы и порядка регистрации декларации пожарной безопасности»;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Минэнерго России от 24.03.2003  № 115  «Правила технической эксплуатации  тепловых энергоустановок»;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Постановление Министерства труда и социального развития РФ от 16.08.2002    № 61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 утверждении межотраслевых правил по охране труда при эксплуатации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водопроводно-  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канализационного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хозяйства».</a:t>
            </a: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23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899592" y="332656"/>
            <a:ext cx="7172888" cy="806192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0" spc="150" normalizeH="0" baseline="0" noProof="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libri"/>
                <a:ea typeface="Calibri"/>
                <a:cs typeface="Times New Roman"/>
              </a:rPr>
              <a:t>Нормативно –правовые документы</a:t>
            </a:r>
            <a:endParaRPr kumimoji="0" lang="ru-RU" sz="1100" b="1" i="0" u="none" strike="noStrike" kern="0" spc="1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spc="150" normalizeH="0" baseline="0" noProof="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3212976"/>
            <a:ext cx="1800200" cy="2376264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latin typeface="Calibri"/>
                <a:ea typeface="Calibri"/>
                <a:cs typeface="Times New Roman"/>
              </a:rPr>
              <a:t>Положение о службе  охраны труда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19672" y="1772816"/>
            <a:ext cx="1584176" cy="1714588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latin typeface="Calibri"/>
                <a:ea typeface="Calibri"/>
                <a:cs typeface="Times New Roman"/>
              </a:rPr>
              <a:t>Положение о комиссии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79912" y="2060848"/>
            <a:ext cx="2304256" cy="2376264"/>
          </a:xfrm>
          <a:prstGeom prst="round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latin typeface="Calibri"/>
                <a:ea typeface="Calibri"/>
                <a:cs typeface="Times New Roman"/>
              </a:rPr>
              <a:t>Положение об организации работы по охране труда  в образовательном учреждении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16216" y="3861048"/>
            <a:ext cx="2376264" cy="2304256"/>
          </a:xfrm>
          <a:prstGeom prst="round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27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latin typeface="Calibri"/>
                <a:ea typeface="Calibri"/>
                <a:cs typeface="Times New Roman"/>
              </a:rPr>
              <a:t>Положение о трехступенчатом  административно-общественном контроле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4" y="1628800"/>
            <a:ext cx="2016224" cy="1800200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 smtClean="0">
                <a:latin typeface="Calibri"/>
                <a:ea typeface="Calibri"/>
                <a:cs typeface="Times New Roman"/>
              </a:rPr>
              <a:t>Коллективный договор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3" name="Рисунок 22" descr="j033649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4336302"/>
            <a:ext cx="2110387" cy="182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80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967335"/>
            <a:ext cx="820891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0000" endA="300" endPos="50000" dist="60007" dir="5400000" sy="-100000" algn="bl" rotWithShape="0"/>
                </a:effectLst>
              </a:rPr>
              <a:t>Номенклатура дел по охране труда в МОУ детском саду № 301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0000" endA="300" endPos="50000" dist="60007" dir="5400000" sy="-100000" algn="bl" rotWithShape="0"/>
              </a:effectLst>
            </a:endParaRPr>
          </a:p>
        </p:txBody>
      </p:sp>
      <p:pic>
        <p:nvPicPr>
          <p:cNvPr id="3" name="Рисунок 2" descr="knigi-14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61091" y="4462549"/>
            <a:ext cx="1467293" cy="133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506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1066</TotalTime>
  <Words>2719</Words>
  <Application>Microsoft Office PowerPoint</Application>
  <PresentationFormat>Экран (4:3)</PresentationFormat>
  <Paragraphs>401</Paragraphs>
  <Slides>31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Воздушный поток</vt:lpstr>
      <vt:lpstr>1_Воздушный поток</vt:lpstr>
      <vt:lpstr>Обычная</vt:lpstr>
      <vt:lpstr>Муниципальное дошкольное образовательное учреждение детский сад комбинированного вида № 301 Красноармейского района г. Волгограда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Виды инструктажа</vt:lpstr>
      <vt:lpstr>Слайд 18</vt:lpstr>
      <vt:lpstr>Слайд 19</vt:lpstr>
      <vt:lpstr>     Повторный инструктаж на рабочем месте   3.1 Повторный инструктаж на рабочем месте с работниками проводится по программам первичного инструктажа на рабочем месте, по должностным обязанностям по охране труда,  инструкциям по охране труда на рабочем месте, инструкции о мерах пожарной безопасности. 3.2 Для педагогических работников и обслуживающего персонала повторный инструктаж на рабочем месте  проводится один раз в год не позднее месяца с начала учебного года. 3.3    Повторный инструктаж на рабочем месте регистрируется в тех же журналах, что и первичный инструктаж          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 детский сад  № 36   компенсирующего вида  Приморского района Санкт - Петербурга</dc:title>
  <dc:creator>Masha</dc:creator>
  <cp:lastModifiedBy>1</cp:lastModifiedBy>
  <cp:revision>85</cp:revision>
  <dcterms:created xsi:type="dcterms:W3CDTF">2012-10-20T17:19:27Z</dcterms:created>
  <dcterms:modified xsi:type="dcterms:W3CDTF">2014-02-13T13:16:15Z</dcterms:modified>
</cp:coreProperties>
</file>